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1" d="100"/>
          <a:sy n="71" d="100"/>
        </p:scale>
        <p:origin x="-1500"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6/12/2023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6/12/2023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6/12/2023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xmlns="" id="{B745029A-DBAF-45FB-09D8-649C17F7C209}"/>
              </a:ext>
            </a:extLst>
          </p:cNvPr>
          <p:cNvSpPr>
            <a:spLocks noGrp="1"/>
          </p:cNvSpPr>
          <p:nvPr>
            <p:ph type="ctrTitle"/>
          </p:nvPr>
        </p:nvSpPr>
        <p:spPr>
          <a:xfrm>
            <a:off x="1143000" y="4035394"/>
            <a:ext cx="6858000" cy="2387600"/>
          </a:xfrm>
        </p:spPr>
        <p:txBody>
          <a:bodyPr>
            <a:noAutofit/>
          </a:bodyPr>
          <a:lstStyle/>
          <a:p>
            <a:pPr marL="0" marR="0">
              <a:lnSpc>
                <a:spcPct val="115000"/>
              </a:lnSpc>
              <a:spcBef>
                <a:spcPts val="0"/>
              </a:spcBef>
              <a:spcAft>
                <a:spcPts val="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University of New York Tirana</a:t>
            </a:r>
            <a:r>
              <a:rPr lang="en-US" sz="1800" dirty="0">
                <a:effectLst/>
                <a:latin typeface="Times New Roman" panose="02020603050405020304" pitchFamily="18" charset="0"/>
                <a:ea typeface="Arial" panose="020B0604020202020204" pitchFamily="34" charset="0"/>
                <a:cs typeface="Times New Roman" panose="02020603050405020304" pitchFamily="18" charset="0"/>
              </a:rPr>
              <a:t/>
            </a:r>
            <a:br>
              <a:rPr lang="en-US" sz="1800" dirty="0">
                <a:effectLst/>
                <a:latin typeface="Times New Roman" panose="02020603050405020304" pitchFamily="18" charset="0"/>
                <a:ea typeface="Arial" panose="020B0604020202020204" pitchFamily="34" charset="0"/>
                <a:cs typeface="Times New Roman" panose="02020603050405020304" pitchFamily="18" charset="0"/>
              </a:rPr>
            </a:b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Arial" panose="020B0604020202020204" pitchFamily="34" charset="0"/>
                <a:cs typeface="Times New Roman" panose="02020603050405020304" pitchFamily="18" charset="0"/>
              </a:rPr>
              <a:t/>
            </a:r>
            <a:br>
              <a:rPr lang="en-US" sz="1800" dirty="0">
                <a:effectLst/>
                <a:latin typeface="Times New Roman" panose="02020603050405020304" pitchFamily="18" charset="0"/>
                <a:ea typeface="Arial" panose="020B0604020202020204" pitchFamily="34" charset="0"/>
                <a:cs typeface="Times New Roman" panose="02020603050405020304" pitchFamily="18" charset="0"/>
              </a:rPr>
            </a:br>
            <a:r>
              <a:rPr lang="en-US" sz="1800" dirty="0">
                <a:effectLst/>
                <a:latin typeface="Times New Roman" panose="02020603050405020304" pitchFamily="18" charset="0"/>
                <a:ea typeface="Arial" panose="020B0604020202020204" pitchFamily="34" charset="0"/>
                <a:cs typeface="Times New Roman" panose="02020603050405020304" pitchFamily="18" charset="0"/>
              </a:rPr>
              <a:t/>
            </a:r>
            <a:br>
              <a:rPr lang="en-US" sz="1800" dirty="0">
                <a:effectLst/>
                <a:latin typeface="Times New Roman" panose="02020603050405020304" pitchFamily="18" charset="0"/>
                <a:ea typeface="Arial" panose="020B0604020202020204" pitchFamily="34" charset="0"/>
                <a:cs typeface="Times New Roman" panose="02020603050405020304" pitchFamily="18" charset="0"/>
              </a:rPr>
            </a:b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Arial" panose="020B0604020202020204" pitchFamily="34" charset="0"/>
                <a:cs typeface="Times New Roman" panose="02020603050405020304" pitchFamily="18" charset="0"/>
              </a:rPr>
              <a:t/>
            </a:r>
            <a:br>
              <a:rPr lang="en-US" sz="1800" dirty="0">
                <a:effectLst/>
                <a:latin typeface="Times New Roman" panose="02020603050405020304" pitchFamily="18" charset="0"/>
                <a:ea typeface="Arial" panose="020B0604020202020204" pitchFamily="34" charset="0"/>
                <a:cs typeface="Times New Roman" panose="02020603050405020304" pitchFamily="18" charset="0"/>
              </a:rPr>
            </a:b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Kristo </a:t>
            </a:r>
            <a:r>
              <a:rPr lang="en-US" sz="1800" b="1" dirty="0" smtClean="0">
                <a:effectLst/>
                <a:latin typeface="Times New Roman" panose="02020603050405020304" pitchFamily="18" charset="0"/>
                <a:ea typeface="Times New Roman" panose="02020603050405020304" pitchFamily="18" charset="0"/>
                <a:cs typeface="Times New Roman" panose="02020603050405020304" pitchFamily="18" charset="0"/>
              </a:rPr>
              <a:t>Cavo</a:t>
            </a:r>
            <a:r>
              <a:rPr lang="en-US" sz="1800" dirty="0">
                <a:effectLst/>
                <a:latin typeface="Times New Roman" panose="02020603050405020304" pitchFamily="18" charset="0"/>
                <a:ea typeface="Arial" panose="020B0604020202020204" pitchFamily="34" charset="0"/>
                <a:cs typeface="Times New Roman" panose="02020603050405020304" pitchFamily="18" charset="0"/>
              </a:rPr>
              <a:t/>
            </a:r>
            <a:br>
              <a:rPr lang="en-US" sz="1800" dirty="0">
                <a:effectLst/>
                <a:latin typeface="Times New Roman" panose="02020603050405020304" pitchFamily="18" charset="0"/>
                <a:ea typeface="Arial" panose="020B0604020202020204" pitchFamily="34" charset="0"/>
                <a:cs typeface="Times New Roman" panose="02020603050405020304" pitchFamily="18" charset="0"/>
              </a:rPr>
            </a:b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Arial" panose="020B0604020202020204" pitchFamily="34" charset="0"/>
                <a:cs typeface="Times New Roman" panose="02020603050405020304" pitchFamily="18" charset="0"/>
              </a:rPr>
              <a:t/>
            </a:r>
            <a:br>
              <a:rPr lang="en-US" sz="1800" dirty="0">
                <a:effectLst/>
                <a:latin typeface="Times New Roman" panose="02020603050405020304" pitchFamily="18" charset="0"/>
                <a:ea typeface="Arial" panose="020B0604020202020204" pitchFamily="34" charset="0"/>
                <a:cs typeface="Times New Roman" panose="02020603050405020304" pitchFamily="18" charset="0"/>
              </a:rPr>
            </a:b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Food Delivery Website</a:t>
            </a:r>
            <a:r>
              <a:rPr lang="en-US" sz="1800" dirty="0">
                <a:effectLst/>
                <a:latin typeface="Times New Roman" panose="02020603050405020304" pitchFamily="18" charset="0"/>
                <a:ea typeface="Arial" panose="020B0604020202020204" pitchFamily="34" charset="0"/>
                <a:cs typeface="Times New Roman" panose="02020603050405020304" pitchFamily="18" charset="0"/>
              </a:rPr>
              <a:t/>
            </a:r>
            <a:br>
              <a:rPr lang="en-US" sz="1800" dirty="0">
                <a:effectLst/>
                <a:latin typeface="Times New Roman" panose="02020603050405020304" pitchFamily="18" charset="0"/>
                <a:ea typeface="Arial" panose="020B0604020202020204" pitchFamily="34"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pic>
        <p:nvPicPr>
          <p:cNvPr id="14" name="image1.png">
            <a:extLst>
              <a:ext uri="{FF2B5EF4-FFF2-40B4-BE49-F238E27FC236}">
                <a16:creationId xmlns:a16="http://schemas.microsoft.com/office/drawing/2014/main" xmlns="" id="{19AE3E1D-A616-4B5F-FA1E-9ED285C0007C}"/>
              </a:ext>
            </a:extLst>
          </p:cNvPr>
          <p:cNvPicPr/>
          <p:nvPr/>
        </p:nvPicPr>
        <p:blipFill>
          <a:blip r:embed="rId2"/>
          <a:srcRect/>
          <a:stretch>
            <a:fillRect/>
          </a:stretch>
        </p:blipFill>
        <p:spPr>
          <a:xfrm>
            <a:off x="3966686" y="186723"/>
            <a:ext cx="1210628" cy="2635885"/>
          </a:xfrm>
          <a:prstGeom prst="rect">
            <a:avLst/>
          </a:prstGeom>
          <a:ln/>
        </p:spPr>
      </p:pic>
    </p:spTree>
    <p:extLst>
      <p:ext uri="{BB962C8B-B14F-4D97-AF65-F5344CB8AC3E}">
        <p14:creationId xmlns:p14="http://schemas.microsoft.com/office/powerpoint/2010/main" val="3952877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312BC0-3985-29B7-AD07-7943FF37E362}"/>
              </a:ext>
            </a:extLst>
          </p:cNvPr>
          <p:cNvSpPr>
            <a:spLocks noGrp="1"/>
          </p:cNvSpPr>
          <p:nvPr>
            <p:ph type="title"/>
          </p:nvPr>
        </p:nvSpPr>
        <p:spPr/>
        <p:txBody>
          <a:bodyPr/>
          <a:lstStyle/>
          <a:p>
            <a:pPr algn="ctr"/>
            <a:r>
              <a:rPr lang="en-US" dirty="0"/>
              <a:t>About</a:t>
            </a:r>
          </a:p>
        </p:txBody>
      </p:sp>
      <p:sp>
        <p:nvSpPr>
          <p:cNvPr id="3" name="Content Placeholder 2">
            <a:extLst>
              <a:ext uri="{FF2B5EF4-FFF2-40B4-BE49-F238E27FC236}">
                <a16:creationId xmlns:a16="http://schemas.microsoft.com/office/drawing/2014/main" xmlns="" id="{A8D2A9D3-3D83-3964-C79D-BB0DF8C94D40}"/>
              </a:ext>
            </a:extLst>
          </p:cNvPr>
          <p:cNvSpPr>
            <a:spLocks noGrp="1"/>
          </p:cNvSpPr>
          <p:nvPr>
            <p:ph idx="1"/>
          </p:nvPr>
        </p:nvSpPr>
        <p:spPr/>
        <p:txBody>
          <a:bodyPr>
            <a:noAutofit/>
          </a:bodyPr>
          <a:lstStyle/>
          <a:p>
            <a:pPr rtl="0">
              <a:spcBef>
                <a:spcPts val="0"/>
              </a:spcBef>
              <a:spcAft>
                <a:spcPts val="1200"/>
              </a:spcAft>
            </a:pPr>
            <a:r>
              <a:rPr lang="en-US" sz="2000" b="0" i="0" u="none" strike="noStrike" dirty="0">
                <a:effectLst/>
                <a:latin typeface="Times New Roman" panose="02020603050405020304" pitchFamily="18" charset="0"/>
                <a:cs typeface="Times New Roman" panose="02020603050405020304" pitchFamily="18" charset="0"/>
              </a:rPr>
              <a:t>This website is designed to give the customer the option of food delivery straight to their home. </a:t>
            </a:r>
            <a:endParaRPr lang="en-US" sz="2000" i="0" u="none" strike="noStrike" dirty="0">
              <a:latin typeface="Times New Roman" panose="02020603050405020304" pitchFamily="18" charset="0"/>
              <a:cs typeface="Times New Roman" panose="02020603050405020304" pitchFamily="18" charset="0"/>
            </a:endParaRPr>
          </a:p>
          <a:p>
            <a:pPr>
              <a:spcBef>
                <a:spcPts val="0"/>
              </a:spcBef>
              <a:spcAft>
                <a:spcPts val="1200"/>
              </a:spcAft>
            </a:pPr>
            <a:endParaRPr lang="en-US" sz="2000" b="0" dirty="0">
              <a:effectLst/>
              <a:latin typeface="Times New Roman" panose="02020603050405020304" pitchFamily="18" charset="0"/>
              <a:cs typeface="Times New Roman" panose="02020603050405020304" pitchFamily="18" charset="0"/>
            </a:endParaRPr>
          </a:p>
          <a:p>
            <a:pPr>
              <a:spcBef>
                <a:spcPts val="0"/>
              </a:spcBef>
              <a:spcAft>
                <a:spcPts val="1200"/>
              </a:spcAft>
            </a:pPr>
            <a:r>
              <a:rPr lang="en-US" sz="2000" b="0" i="0" u="none" strike="noStrike" dirty="0">
                <a:effectLst/>
                <a:latin typeface="Times New Roman" panose="02020603050405020304" pitchFamily="18" charset="0"/>
                <a:cs typeface="Times New Roman" panose="02020603050405020304" pitchFamily="18" charset="0"/>
              </a:rPr>
              <a:t>The user of the website will be able to pick any item from a menu. Once the order is filled out, they are also able to give any specific instructions regarding the order.</a:t>
            </a:r>
            <a:endParaRPr lang="en-US" sz="2000" b="0" dirty="0">
              <a:effectLst/>
              <a:latin typeface="Times New Roman" panose="02020603050405020304" pitchFamily="18" charset="0"/>
              <a:cs typeface="Times New Roman" panose="02020603050405020304" pitchFamily="18" charset="0"/>
            </a:endParaRPr>
          </a:p>
          <a:p>
            <a:pPr rtl="0">
              <a:spcBef>
                <a:spcPts val="0"/>
              </a:spcBef>
              <a:spcAft>
                <a:spcPts val="1200"/>
              </a:spcAft>
            </a:pPr>
            <a:r>
              <a:rPr lang="en-US" sz="2000" b="0" i="0" u="none" strike="noStrike" dirty="0">
                <a:effectLst/>
                <a:latin typeface="Times New Roman" panose="02020603050405020304" pitchFamily="18" charset="0"/>
                <a:cs typeface="Times New Roman" panose="02020603050405020304" pitchFamily="18" charset="0"/>
              </a:rPr>
              <a:t>The customer needs to be able to: See the entire menu, prices and description. Complete the payment in a convenient way for them.  Specify any special requests regarding their order, for whatever reason.</a:t>
            </a:r>
            <a:endParaRPr lang="en-US" sz="2000" b="0" dirty="0">
              <a:effectLst/>
              <a:latin typeface="Times New Roman" panose="02020603050405020304" pitchFamily="18" charset="0"/>
              <a:cs typeface="Times New Roman" panose="02020603050405020304" pitchFamily="18" charset="0"/>
            </a:endParaRPr>
          </a:p>
          <a:p>
            <a:pPr>
              <a:spcBef>
                <a:spcPts val="0"/>
              </a:spcBef>
              <a:spcAft>
                <a:spcPts val="1200"/>
              </a:spcAft>
            </a:pPr>
            <a:r>
              <a:rPr lang="en-US" sz="2000" b="0" i="0" u="none" strike="noStrike" dirty="0">
                <a:effectLst/>
                <a:latin typeface="Times New Roman" panose="02020603050405020304" pitchFamily="18" charset="0"/>
                <a:cs typeface="Times New Roman" panose="02020603050405020304" pitchFamily="18" charset="0"/>
              </a:rPr>
              <a:t>The administrator of the website is able to edit the menu according to what is physically available at the moment.</a:t>
            </a:r>
            <a:endParaRPr lang="en-US" sz="2000" b="0" dirty="0">
              <a:effectLst/>
              <a:latin typeface="Times New Roman" panose="02020603050405020304" pitchFamily="18" charset="0"/>
              <a:cs typeface="Times New Roman" panose="02020603050405020304" pitchFamily="18" charset="0"/>
            </a:endParaRPr>
          </a:p>
          <a:p>
            <a:pPr rtl="0">
              <a:spcBef>
                <a:spcPts val="0"/>
              </a:spcBef>
              <a:spcAft>
                <a:spcPts val="1200"/>
              </a:spcAft>
            </a:pPr>
            <a:r>
              <a:rPr lang="en-US" sz="2000" b="0" i="0" u="none" strike="noStrike" dirty="0">
                <a:effectLst/>
                <a:latin typeface="Times New Roman" panose="02020603050405020304" pitchFamily="18" charset="0"/>
                <a:cs typeface="Times New Roman" panose="02020603050405020304" pitchFamily="18" charset="0"/>
              </a:rPr>
              <a:t>The administrator needs to be able to:  Log in into the website quickly and reliably.  Edit the menu based on any specific business reason.</a:t>
            </a:r>
            <a:r>
              <a:rPr lang="en-US" sz="2000" b="0" dirty="0">
                <a:effectLst/>
                <a:latin typeface="Times New Roman" panose="02020603050405020304" pitchFamily="18" charset="0"/>
                <a:cs typeface="Times New Roman" panose="02020603050405020304" pitchFamily="18" charset="0"/>
              </a:rPr>
              <a:t/>
            </a:r>
            <a:br>
              <a:rPr lang="en-US" sz="2000" b="0" dirty="0">
                <a:effectLst/>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0147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582154-2582-47CB-7E4A-3ACC40C5B89E}"/>
              </a:ext>
            </a:extLst>
          </p:cNvPr>
          <p:cNvSpPr>
            <a:spLocks noGrp="1"/>
          </p:cNvSpPr>
          <p:nvPr>
            <p:ph type="title"/>
          </p:nvPr>
        </p:nvSpPr>
        <p:spPr/>
        <p:txBody>
          <a:bodyPr/>
          <a:lstStyle/>
          <a:p>
            <a:pPr algn="ctr"/>
            <a:r>
              <a:rPr lang="en-US" dirty="0"/>
              <a:t>User Interface :</a:t>
            </a:r>
          </a:p>
        </p:txBody>
      </p:sp>
      <p:pic>
        <p:nvPicPr>
          <p:cNvPr id="5" name="Content Placeholder 4">
            <a:extLst>
              <a:ext uri="{FF2B5EF4-FFF2-40B4-BE49-F238E27FC236}">
                <a16:creationId xmlns:a16="http://schemas.microsoft.com/office/drawing/2014/main" xmlns="" id="{55A21FF0-0E80-160D-CFFD-F257B3FF37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0113" y="1587559"/>
            <a:ext cx="6999206" cy="4351338"/>
          </a:xfrm>
        </p:spPr>
      </p:pic>
      <p:sp>
        <p:nvSpPr>
          <p:cNvPr id="6" name="TextBox 5">
            <a:extLst>
              <a:ext uri="{FF2B5EF4-FFF2-40B4-BE49-F238E27FC236}">
                <a16:creationId xmlns:a16="http://schemas.microsoft.com/office/drawing/2014/main" xmlns="" id="{2B72D6EB-1D87-2093-EF75-677A45EF05F0}"/>
              </a:ext>
            </a:extLst>
          </p:cNvPr>
          <p:cNvSpPr txBox="1"/>
          <p:nvPr/>
        </p:nvSpPr>
        <p:spPr>
          <a:xfrm>
            <a:off x="7477907" y="1419509"/>
            <a:ext cx="1577632" cy="3170099"/>
          </a:xfrm>
          <a:prstGeom prst="rect">
            <a:avLst/>
          </a:prstGeom>
          <a:noFill/>
        </p:spPr>
        <p:txBody>
          <a:bodyPr wrap="square" rtlCol="0">
            <a:spAutoFit/>
          </a:bodyPr>
          <a:lstStyle/>
          <a:p>
            <a:r>
              <a:rPr lang="en-US" sz="2000" b="0" i="0" u="none" strike="noStrike" dirty="0">
                <a:effectLst/>
                <a:latin typeface="Times New Roman" panose="02020603050405020304" pitchFamily="18" charset="0"/>
                <a:cs typeface="Times New Roman" panose="02020603050405020304" pitchFamily="18" charset="0"/>
              </a:rPr>
              <a:t>The customer should be able to add items on the menu as they please, and the website will respond accordingly in real time.</a:t>
            </a:r>
          </a:p>
        </p:txBody>
      </p:sp>
    </p:spTree>
    <p:extLst>
      <p:ext uri="{BB962C8B-B14F-4D97-AF65-F5344CB8AC3E}">
        <p14:creationId xmlns:p14="http://schemas.microsoft.com/office/powerpoint/2010/main" val="3246460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0401D5-AE96-099C-361D-5691FF48C887}"/>
              </a:ext>
            </a:extLst>
          </p:cNvPr>
          <p:cNvSpPr>
            <a:spLocks noGrp="1"/>
          </p:cNvSpPr>
          <p:nvPr>
            <p:ph type="title"/>
          </p:nvPr>
        </p:nvSpPr>
        <p:spPr/>
        <p:txBody>
          <a:bodyPr/>
          <a:lstStyle/>
          <a:p>
            <a:pPr algn="ctr"/>
            <a:r>
              <a:rPr lang="en-US" dirty="0"/>
              <a:t>Pay on delivery:</a:t>
            </a:r>
          </a:p>
        </p:txBody>
      </p:sp>
      <p:pic>
        <p:nvPicPr>
          <p:cNvPr id="5" name="Content Placeholder 4">
            <a:extLst>
              <a:ext uri="{FF2B5EF4-FFF2-40B4-BE49-F238E27FC236}">
                <a16:creationId xmlns:a16="http://schemas.microsoft.com/office/drawing/2014/main" xmlns="" id="{1098C4DD-C79A-8CF1-7246-F9C9AFC01A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2626" y="1690688"/>
            <a:ext cx="6858524" cy="4351338"/>
          </a:xfrm>
        </p:spPr>
      </p:pic>
      <p:sp>
        <p:nvSpPr>
          <p:cNvPr id="6" name="TextBox 5">
            <a:extLst>
              <a:ext uri="{FF2B5EF4-FFF2-40B4-BE49-F238E27FC236}">
                <a16:creationId xmlns:a16="http://schemas.microsoft.com/office/drawing/2014/main" xmlns="" id="{85FB46B8-36C2-9FC5-7A30-81010C90A509}"/>
              </a:ext>
            </a:extLst>
          </p:cNvPr>
          <p:cNvSpPr txBox="1"/>
          <p:nvPr/>
        </p:nvSpPr>
        <p:spPr>
          <a:xfrm>
            <a:off x="7250906" y="1876425"/>
            <a:ext cx="1728788" cy="4708981"/>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This feature of this web page ; is for clients who want to pay through cash </a:t>
            </a:r>
          </a:p>
          <a:p>
            <a:r>
              <a:rPr lang="en-US" sz="2000" dirty="0">
                <a:latin typeface="Times New Roman" panose="02020603050405020304" pitchFamily="18" charset="0"/>
                <a:cs typeface="Times New Roman" panose="02020603050405020304" pitchFamily="18" charset="0"/>
              </a:rPr>
              <a:t>They can put here their personal information about the orders and also see the total about to be paid </a:t>
            </a:r>
          </a:p>
        </p:txBody>
      </p:sp>
    </p:spTree>
    <p:extLst>
      <p:ext uri="{BB962C8B-B14F-4D97-AF65-F5344CB8AC3E}">
        <p14:creationId xmlns:p14="http://schemas.microsoft.com/office/powerpoint/2010/main" val="3882534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4AD740-E5A8-63B0-F4CE-E55E4EF65E6D}"/>
              </a:ext>
            </a:extLst>
          </p:cNvPr>
          <p:cNvSpPr>
            <a:spLocks noGrp="1"/>
          </p:cNvSpPr>
          <p:nvPr>
            <p:ph type="title"/>
          </p:nvPr>
        </p:nvSpPr>
        <p:spPr/>
        <p:txBody>
          <a:bodyPr/>
          <a:lstStyle/>
          <a:p>
            <a:pPr algn="ctr"/>
            <a:r>
              <a:rPr lang="en-US" dirty="0"/>
              <a:t>Pay through card</a:t>
            </a:r>
          </a:p>
        </p:txBody>
      </p:sp>
      <p:pic>
        <p:nvPicPr>
          <p:cNvPr id="5" name="Content Placeholder 4">
            <a:extLst>
              <a:ext uri="{FF2B5EF4-FFF2-40B4-BE49-F238E27FC236}">
                <a16:creationId xmlns:a16="http://schemas.microsoft.com/office/drawing/2014/main" xmlns="" id="{86DF67E0-0144-EFA4-8C91-C13A5935B8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2574" y="1328738"/>
            <a:ext cx="6887178" cy="4351338"/>
          </a:xfrm>
        </p:spPr>
      </p:pic>
      <p:sp>
        <p:nvSpPr>
          <p:cNvPr id="6" name="TextBox 5">
            <a:extLst>
              <a:ext uri="{FF2B5EF4-FFF2-40B4-BE49-F238E27FC236}">
                <a16:creationId xmlns:a16="http://schemas.microsoft.com/office/drawing/2014/main" xmlns="" id="{7684A9D9-2AD2-5BA6-6AE4-68FC2F003D88}"/>
              </a:ext>
            </a:extLst>
          </p:cNvPr>
          <p:cNvSpPr txBox="1"/>
          <p:nvPr/>
        </p:nvSpPr>
        <p:spPr>
          <a:xfrm>
            <a:off x="7243763" y="2344013"/>
            <a:ext cx="1757664" cy="3170099"/>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Another feature of the website is payment through card :</a:t>
            </a:r>
          </a:p>
          <a:p>
            <a:r>
              <a:rPr lang="en-US" sz="2000" dirty="0">
                <a:latin typeface="Times New Roman" panose="02020603050405020304" pitchFamily="18" charset="0"/>
                <a:cs typeface="Times New Roman" panose="02020603050405020304" pitchFamily="18" charset="0"/>
              </a:rPr>
              <a:t>This feature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is there for convenience purposes.</a:t>
            </a:r>
            <a:endParaRPr lang="en-US" sz="2000" dirty="0">
              <a:effectLst/>
              <a:latin typeface="Times New Roman" panose="02020603050405020304" pitchFamily="18" charset="0"/>
              <a:ea typeface="Arial" panose="020B0604020202020204" pitchFamily="34"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44198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5614B8-FCCA-62A7-841D-6BA8F4998D4B}"/>
              </a:ext>
            </a:extLst>
          </p:cNvPr>
          <p:cNvSpPr>
            <a:spLocks noGrp="1"/>
          </p:cNvSpPr>
          <p:nvPr>
            <p:ph type="title"/>
          </p:nvPr>
        </p:nvSpPr>
        <p:spPr/>
        <p:txBody>
          <a:bodyPr/>
          <a:lstStyle/>
          <a:p>
            <a:pPr algn="ctr"/>
            <a:r>
              <a:rPr lang="en-US" dirty="0"/>
              <a:t>Login interface</a:t>
            </a:r>
          </a:p>
        </p:txBody>
      </p:sp>
      <p:pic>
        <p:nvPicPr>
          <p:cNvPr id="5" name="Content Placeholder 4">
            <a:extLst>
              <a:ext uri="{FF2B5EF4-FFF2-40B4-BE49-F238E27FC236}">
                <a16:creationId xmlns:a16="http://schemas.microsoft.com/office/drawing/2014/main" xmlns="" id="{66F331B6-B162-0911-440B-D64044DD942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2537" r="17417" b="42514"/>
          <a:stretch/>
        </p:blipFill>
        <p:spPr>
          <a:xfrm>
            <a:off x="117022" y="1790386"/>
            <a:ext cx="5370702" cy="4499429"/>
          </a:xfrm>
        </p:spPr>
      </p:pic>
      <p:sp>
        <p:nvSpPr>
          <p:cNvPr id="6" name="TextBox 5">
            <a:extLst>
              <a:ext uri="{FF2B5EF4-FFF2-40B4-BE49-F238E27FC236}">
                <a16:creationId xmlns:a16="http://schemas.microsoft.com/office/drawing/2014/main" xmlns="" id="{AF92FDAB-4AE0-B2E2-5CA7-DA692DB2B513}"/>
              </a:ext>
            </a:extLst>
          </p:cNvPr>
          <p:cNvSpPr txBox="1"/>
          <p:nvPr/>
        </p:nvSpPr>
        <p:spPr>
          <a:xfrm>
            <a:off x="5395920" y="2551838"/>
            <a:ext cx="2006221" cy="3170099"/>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Username : admin2</a:t>
            </a:r>
          </a:p>
          <a:p>
            <a:r>
              <a:rPr lang="en-US" sz="2000" dirty="0">
                <a:latin typeface="Times New Roman" panose="02020603050405020304" pitchFamily="18" charset="0"/>
                <a:cs typeface="Times New Roman" panose="02020603050405020304" pitchFamily="18" charset="0"/>
              </a:rPr>
              <a:t>Password : admin2</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thought to make this page as simple as possible </a:t>
            </a:r>
          </a:p>
        </p:txBody>
      </p:sp>
    </p:spTree>
    <p:extLst>
      <p:ext uri="{BB962C8B-B14F-4D97-AF65-F5344CB8AC3E}">
        <p14:creationId xmlns:p14="http://schemas.microsoft.com/office/powerpoint/2010/main" val="2814227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3F4BD4-1AC9-68A7-2D3A-C67B1A276749}"/>
              </a:ext>
            </a:extLst>
          </p:cNvPr>
          <p:cNvSpPr>
            <a:spLocks noGrp="1"/>
          </p:cNvSpPr>
          <p:nvPr>
            <p:ph type="title"/>
          </p:nvPr>
        </p:nvSpPr>
        <p:spPr/>
        <p:txBody>
          <a:bodyPr/>
          <a:lstStyle/>
          <a:p>
            <a:pPr algn="ctr"/>
            <a:r>
              <a:rPr lang="en-US" dirty="0"/>
              <a:t>Admin Interface</a:t>
            </a:r>
          </a:p>
        </p:txBody>
      </p:sp>
      <p:pic>
        <p:nvPicPr>
          <p:cNvPr id="5" name="Content Placeholder 4">
            <a:extLst>
              <a:ext uri="{FF2B5EF4-FFF2-40B4-BE49-F238E27FC236}">
                <a16:creationId xmlns:a16="http://schemas.microsoft.com/office/drawing/2014/main" xmlns="" id="{21AB8359-4EF5-BFFC-287B-61627EF9C8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048" y="1690688"/>
            <a:ext cx="8361278" cy="5099191"/>
          </a:xfrm>
        </p:spPr>
      </p:pic>
      <p:sp>
        <p:nvSpPr>
          <p:cNvPr id="6" name="TextBox 5">
            <a:extLst>
              <a:ext uri="{FF2B5EF4-FFF2-40B4-BE49-F238E27FC236}">
                <a16:creationId xmlns:a16="http://schemas.microsoft.com/office/drawing/2014/main" xmlns="" id="{FADD64B4-85A0-039F-ED06-3FBF73B7C95B}"/>
              </a:ext>
            </a:extLst>
          </p:cNvPr>
          <p:cNvSpPr txBox="1"/>
          <p:nvPr/>
        </p:nvSpPr>
        <p:spPr>
          <a:xfrm>
            <a:off x="1740089" y="4640239"/>
            <a:ext cx="6612341" cy="1938992"/>
          </a:xfrm>
          <a:prstGeom prst="rect">
            <a:avLst/>
          </a:prstGeom>
          <a:noFill/>
        </p:spPr>
        <p:txBody>
          <a:bodyPr wrap="square" rtlCol="0">
            <a:spAutoFit/>
          </a:bodyPr>
          <a:lstStyle/>
          <a:p>
            <a:r>
              <a:rPr lang="en-US" sz="2000" b="0" i="0" u="none" strike="noStrike" dirty="0">
                <a:effectLst/>
                <a:latin typeface="Times New Roman" panose="02020603050405020304" pitchFamily="18" charset="0"/>
                <a:cs typeface="Times New Roman" panose="02020603050405020304" pitchFamily="18" charset="0"/>
              </a:rPr>
              <a:t>Admin page: The admin page’s main purpose is to moderate the website and update information based on business requirements. An admin has the ability to add users and menu entries and also remove them accordingly. The admin however, cannot add new orders, he can only remove invalid orders</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8534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94849DA-FA08-6BA7-6D60-5440E360E91B}"/>
              </a:ext>
            </a:extLst>
          </p:cNvPr>
          <p:cNvSpPr>
            <a:spLocks noGrp="1"/>
          </p:cNvSpPr>
          <p:nvPr>
            <p:ph type="title"/>
          </p:nvPr>
        </p:nvSpPr>
        <p:spPr/>
        <p:txBody>
          <a:bodyPr/>
          <a:lstStyle/>
          <a:p>
            <a:pPr algn="ctr"/>
            <a:r>
              <a:rPr lang="en-US" dirty="0"/>
              <a:t>Features of the project</a:t>
            </a:r>
          </a:p>
        </p:txBody>
      </p:sp>
      <p:sp>
        <p:nvSpPr>
          <p:cNvPr id="3" name="Content Placeholder 2">
            <a:extLst>
              <a:ext uri="{FF2B5EF4-FFF2-40B4-BE49-F238E27FC236}">
                <a16:creationId xmlns:a16="http://schemas.microsoft.com/office/drawing/2014/main" xmlns="" id="{AA5CBA4F-2E96-A2B4-9EFB-42F5F2DD1AFD}"/>
              </a:ext>
            </a:extLst>
          </p:cNvPr>
          <p:cNvSpPr>
            <a:spLocks noGrp="1"/>
          </p:cNvSpPr>
          <p:nvPr>
            <p:ph idx="1"/>
          </p:nvPr>
        </p:nvSpPr>
        <p:spPr>
          <a:xfrm>
            <a:off x="628649" y="1825625"/>
            <a:ext cx="3325284" cy="4304242"/>
          </a:xfrm>
        </p:spPr>
        <p:txBody>
          <a:bodyPr>
            <a:normAutofit fontScale="92500" lnSpcReduction="20000"/>
          </a:bodyPr>
          <a:lstStyle/>
          <a:p>
            <a:pPr marL="0" marR="0">
              <a:lnSpc>
                <a:spcPct val="115000"/>
              </a:lnSpc>
              <a:spcBef>
                <a:spcPts val="0"/>
              </a:spcBef>
              <a:spcAft>
                <a:spcPts val="750"/>
              </a:spcAft>
            </a:pPr>
            <a:r>
              <a:rPr lang="en-US" sz="1900" b="1"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Usability</a:t>
            </a:r>
            <a:endParaRPr lang="en-US" sz="1900" b="1" dirty="0">
              <a:solidFill>
                <a:srgbClr val="434343"/>
              </a:solidFill>
              <a:effectLst/>
              <a:latin typeface="Times New Roman" panose="02020603050405020304" pitchFamily="18" charset="0"/>
              <a:ea typeface="Arial" panose="020B0604020202020204" pitchFamily="34" charset="0"/>
              <a:cs typeface="Times New Roman" panose="02020603050405020304" pitchFamily="18" charset="0"/>
            </a:endParaRPr>
          </a:p>
          <a:p>
            <a:pPr marL="0" marR="0" indent="0">
              <a:lnSpc>
                <a:spcPct val="115000"/>
              </a:lnSpc>
              <a:spcBef>
                <a:spcPts val="0"/>
              </a:spcBef>
              <a:spcAft>
                <a:spcPts val="0"/>
              </a:spcAft>
              <a:buNone/>
            </a:pPr>
            <a:r>
              <a:rPr lang="en-US" sz="1900" dirty="0">
                <a:effectLst/>
                <a:latin typeface="Times New Roman" panose="02020603050405020304" pitchFamily="18" charset="0"/>
                <a:ea typeface="Arial" panose="020B0604020202020204" pitchFamily="34" charset="0"/>
                <a:cs typeface="Times New Roman" panose="02020603050405020304" pitchFamily="18" charset="0"/>
              </a:rPr>
              <a:t>This web application is very easy to use, it will be very easy for user to learn and operate the system. Also, the admin interface is built in a way to be easy to use.</a:t>
            </a:r>
          </a:p>
          <a:p>
            <a:pPr marL="0" marR="0" indent="0">
              <a:lnSpc>
                <a:spcPct val="115000"/>
              </a:lnSpc>
              <a:spcBef>
                <a:spcPts val="0"/>
              </a:spcBef>
              <a:spcAft>
                <a:spcPts val="0"/>
              </a:spcAft>
              <a:buNone/>
            </a:pPr>
            <a:endParaRPr lang="en-US" sz="1900" dirty="0">
              <a:effectLst/>
              <a:latin typeface="Times New Roman" panose="02020603050405020304" pitchFamily="18" charset="0"/>
              <a:ea typeface="Arial" panose="020B0604020202020204" pitchFamily="34" charset="0"/>
              <a:cs typeface="Times New Roman" panose="02020603050405020304" pitchFamily="18" charset="0"/>
            </a:endParaRPr>
          </a:p>
          <a:p>
            <a:pPr marL="0" marR="0">
              <a:spcBef>
                <a:spcPts val="0"/>
              </a:spcBef>
              <a:spcAft>
                <a:spcPts val="1875"/>
              </a:spcAft>
            </a:pPr>
            <a:r>
              <a:rPr lang="en-US" sz="19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Efficiency </a:t>
            </a:r>
            <a:endParaRPr lang="en-US" sz="19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indent="0">
              <a:spcBef>
                <a:spcPts val="0"/>
              </a:spcBef>
              <a:spcAft>
                <a:spcPts val="1875"/>
              </a:spcAft>
              <a:buNone/>
            </a:pPr>
            <a:r>
              <a:rPr lang="en-US" sz="19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 average time it takes to accomplish the user goal (ordering food) it minimalist, so the user can complete its goal without any help, and the number of transactions completed without errors.</a:t>
            </a:r>
            <a:endParaRPr lang="en-US" sz="19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US" dirty="0"/>
          </a:p>
        </p:txBody>
      </p:sp>
      <p:sp>
        <p:nvSpPr>
          <p:cNvPr id="7" name="Content Placeholder 2">
            <a:extLst>
              <a:ext uri="{FF2B5EF4-FFF2-40B4-BE49-F238E27FC236}">
                <a16:creationId xmlns:a16="http://schemas.microsoft.com/office/drawing/2014/main" xmlns="" id="{37B683B2-D0D8-232A-FFF3-DEBBD822627A}"/>
              </a:ext>
            </a:extLst>
          </p:cNvPr>
          <p:cNvSpPr txBox="1">
            <a:spLocks/>
          </p:cNvSpPr>
          <p:nvPr/>
        </p:nvSpPr>
        <p:spPr>
          <a:xfrm>
            <a:off x="4885267" y="1825624"/>
            <a:ext cx="3543301" cy="4225219"/>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lnSpc>
                <a:spcPct val="115000"/>
              </a:lnSpc>
              <a:spcBef>
                <a:spcPts val="0"/>
              </a:spcBef>
              <a:spcAft>
                <a:spcPts val="750"/>
              </a:spcAft>
            </a:pPr>
            <a:r>
              <a:rPr lang="en-US" sz="2100" b="1" dirty="0">
                <a:latin typeface="Times New Roman" panose="02020603050405020304" pitchFamily="18" charset="0"/>
                <a:ea typeface="Arial" panose="020B0604020202020204" pitchFamily="34" charset="0"/>
                <a:cs typeface="Times New Roman" panose="02020603050405020304" pitchFamily="18" charset="0"/>
              </a:rPr>
              <a:t>Security</a:t>
            </a:r>
          </a:p>
          <a:p>
            <a:pPr marL="0" marR="0" indent="0">
              <a:lnSpc>
                <a:spcPct val="120000"/>
              </a:lnSpc>
              <a:spcBef>
                <a:spcPts val="0"/>
              </a:spcBef>
              <a:spcAft>
                <a:spcPts val="1875"/>
              </a:spcAft>
              <a:buNone/>
            </a:pPr>
            <a:r>
              <a:rPr lang="en-US" sz="2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Security requirements ensure that the software is protected from unauthorized access to the system and its stored data. It considers different levels of authorization and authentication across different users’ roles.</a:t>
            </a:r>
            <a:endParaRPr lang="en-US" sz="2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15000"/>
              </a:lnSpc>
              <a:spcBef>
                <a:spcPts val="0"/>
              </a:spcBef>
              <a:buFont typeface="Arial" panose="020B0604020202020204" pitchFamily="34" charset="0"/>
              <a:buNone/>
            </a:pPr>
            <a:endParaRPr lang="en-US" sz="2100" dirty="0">
              <a:latin typeface="Times New Roman" panose="02020603050405020304" pitchFamily="18" charset="0"/>
              <a:ea typeface="Arial" panose="020B0604020202020204" pitchFamily="34" charset="0"/>
              <a:cs typeface="Times New Roman" panose="02020603050405020304" pitchFamily="18" charset="0"/>
            </a:endParaRPr>
          </a:p>
          <a:p>
            <a:pPr>
              <a:lnSpc>
                <a:spcPct val="115000"/>
              </a:lnSpc>
              <a:spcBef>
                <a:spcPts val="0"/>
              </a:spcBef>
            </a:pPr>
            <a:r>
              <a:rPr lang="en-US" sz="2100" b="1" dirty="0">
                <a:effectLst/>
                <a:latin typeface="Times New Roman" panose="02020603050405020304" pitchFamily="18" charset="0"/>
                <a:ea typeface="Times New Roman" panose="02020603050405020304" pitchFamily="18" charset="0"/>
                <a:cs typeface="Times New Roman" panose="02020603050405020304" pitchFamily="18" charset="0"/>
              </a:rPr>
              <a:t>Target audience</a:t>
            </a:r>
            <a:endParaRPr lang="en-US" sz="2100" b="1" dirty="0">
              <a:effectLst/>
              <a:latin typeface="Times New Roman" panose="02020603050405020304" pitchFamily="18" charset="0"/>
              <a:ea typeface="Arial" panose="020B0604020202020204" pitchFamily="34" charset="0"/>
              <a:cs typeface="Times New Roman" panose="02020603050405020304" pitchFamily="18" charset="0"/>
            </a:endParaRPr>
          </a:p>
          <a:p>
            <a:pPr marL="0" marR="0" indent="0">
              <a:lnSpc>
                <a:spcPct val="115000"/>
              </a:lnSpc>
              <a:spcBef>
                <a:spcPts val="0"/>
              </a:spcBef>
              <a:spcAft>
                <a:spcPts val="0"/>
              </a:spcAft>
              <a:buNone/>
            </a:pPr>
            <a:r>
              <a:rPr lang="en-US" sz="2100" dirty="0">
                <a:effectLst/>
                <a:latin typeface="Times New Roman" panose="02020603050405020304" pitchFamily="18" charset="0"/>
                <a:ea typeface="Times New Roman" panose="02020603050405020304" pitchFamily="18" charset="0"/>
                <a:cs typeface="Times New Roman" panose="02020603050405020304" pitchFamily="18" charset="0"/>
              </a:rPr>
              <a:t>There is no specific target audience for this food delivery website. That being said, design-wise, the website is more catered to the younger generations with a simplistic, clean look</a:t>
            </a:r>
            <a:r>
              <a:rPr lang="en-US" sz="1800" dirty="0">
                <a:effectLst/>
                <a:latin typeface="Times New Roman" panose="02020603050405020304" pitchFamily="18" charset="0"/>
                <a:ea typeface="Times New Roman" panose="02020603050405020304" pitchFamily="18" charset="0"/>
              </a:rPr>
              <a:t>.</a:t>
            </a:r>
            <a:endParaRPr lang="en-US" sz="1800" dirty="0">
              <a:effectLst/>
              <a:latin typeface="Arial" panose="020B0604020202020204" pitchFamily="34" charset="0"/>
              <a:ea typeface="Arial" panose="020B0604020202020204" pitchFamily="34" charset="0"/>
            </a:endParaRPr>
          </a:p>
          <a:p>
            <a:pPr marL="0" marR="0" indent="0">
              <a:lnSpc>
                <a:spcPct val="115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 </a:t>
            </a:r>
            <a:endParaRPr lang="en-US" sz="1800" dirty="0">
              <a:effectLst/>
              <a:latin typeface="Arial" panose="020B0604020202020204" pitchFamily="34" charset="0"/>
              <a:ea typeface="Arial" panose="020B0604020202020204" pitchFamily="34" charset="0"/>
            </a:endParaRP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3995389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8001E21-75B3-D0FD-82C8-04737DC9D79F}"/>
              </a:ext>
            </a:extLst>
          </p:cNvPr>
          <p:cNvSpPr>
            <a:spLocks noGrp="1"/>
          </p:cNvSpPr>
          <p:nvPr>
            <p:ph type="title"/>
          </p:nvPr>
        </p:nvSpPr>
        <p:spPr>
          <a:xfrm>
            <a:off x="628650" y="1162844"/>
            <a:ext cx="7886700" cy="1325563"/>
          </a:xfrm>
        </p:spPr>
        <p:txBody>
          <a:bodyPr>
            <a:normAutofit fontScale="90000"/>
          </a:bodyPr>
          <a:lstStyle/>
          <a:p>
            <a:pPr algn="ctr" rtl="0">
              <a:spcBef>
                <a:spcPts val="0"/>
              </a:spcBef>
              <a:spcAft>
                <a:spcPts val="0"/>
              </a:spcAft>
            </a:pPr>
            <a:r>
              <a:rPr lang="en-US" sz="3100" b="1" i="0" u="none" strike="noStrike" dirty="0">
                <a:solidFill>
                  <a:srgbClr val="212121"/>
                </a:solidFill>
                <a:effectLst/>
                <a:latin typeface="Times New Roman" panose="02020603050405020304" pitchFamily="18" charset="0"/>
                <a:cs typeface="Times New Roman" panose="02020603050405020304" pitchFamily="18" charset="0"/>
              </a:rPr>
              <a:t>Conclusion</a:t>
            </a:r>
            <a:r>
              <a:rPr lang="en-US" b="0" dirty="0">
                <a:effectLst/>
              </a:rPr>
              <a:t/>
            </a:r>
            <a:br>
              <a:rPr lang="en-US" b="0" dirty="0">
                <a:effectLst/>
              </a:rPr>
            </a:br>
            <a:r>
              <a:rPr lang="en-US" dirty="0"/>
              <a:t/>
            </a:r>
            <a:br>
              <a:rPr lang="en-US" dirty="0"/>
            </a:br>
            <a:endParaRPr lang="en-US" dirty="0"/>
          </a:p>
        </p:txBody>
      </p:sp>
      <p:sp>
        <p:nvSpPr>
          <p:cNvPr id="3" name="Content Placeholder 2">
            <a:extLst>
              <a:ext uri="{FF2B5EF4-FFF2-40B4-BE49-F238E27FC236}">
                <a16:creationId xmlns:a16="http://schemas.microsoft.com/office/drawing/2014/main" xmlns="" id="{BAB887A4-784F-BCC6-A104-31B7A140160B}"/>
              </a:ext>
            </a:extLst>
          </p:cNvPr>
          <p:cNvSpPr>
            <a:spLocks noGrp="1"/>
          </p:cNvSpPr>
          <p:nvPr>
            <p:ph idx="1"/>
          </p:nvPr>
        </p:nvSpPr>
        <p:spPr/>
        <p:txBody>
          <a:bodyPr anchor="ctr">
            <a:normAutofit/>
          </a:bodyPr>
          <a:lstStyle/>
          <a:p>
            <a:r>
              <a:rPr lang="en-US" sz="2000" b="0" i="0" u="none" strike="noStrike" dirty="0">
                <a:effectLst/>
                <a:latin typeface="Times New Roman" panose="02020603050405020304" pitchFamily="18" charset="0"/>
                <a:cs typeface="Times New Roman" panose="02020603050405020304" pitchFamily="18" charset="0"/>
              </a:rPr>
              <a:t>Overall, we found this to be a very interesting experience when it comes to the design of software. It was a simulation of how a software engineer operates in day-to-day activities and there was a lot of insight to be gained when it comes to project management. We found the model used to be a success, as the time allocated and given each task gave us enough incentive to work at a rapid, yet comfortable rate. The project design turned out to be easy to work with and understandable.</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Thank You !</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01033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437</Words>
  <Application>Microsoft Office PowerPoint</Application>
  <PresentationFormat>On-screen Show (4:3)</PresentationFormat>
  <Paragraphs>41</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University of New York Tirana      Kristo Cavo   Food Delivery Website </vt:lpstr>
      <vt:lpstr>About</vt:lpstr>
      <vt:lpstr>User Interface :</vt:lpstr>
      <vt:lpstr>Pay on delivery:</vt:lpstr>
      <vt:lpstr>Pay through card</vt:lpstr>
      <vt:lpstr>Login interface</vt:lpstr>
      <vt:lpstr>Admin Interface</vt:lpstr>
      <vt:lpstr>Features of the project</vt:lpstr>
      <vt:lpstr>Conclusion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of New York Tirana      Kristo Cavo, Gabriels Kola   Food Delivery Website </dc:title>
  <dc:creator>Votsas cv</dc:creator>
  <cp:lastModifiedBy>Votsas cv</cp:lastModifiedBy>
  <cp:revision>2</cp:revision>
  <dcterms:created xsi:type="dcterms:W3CDTF">2006-08-16T00:00:00Z</dcterms:created>
  <dcterms:modified xsi:type="dcterms:W3CDTF">2023-06-12T20:06:26Z</dcterms:modified>
</cp:coreProperties>
</file>

<file path=docProps/thumbnail.jpeg>
</file>